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57"/>
  </p:normalViewPr>
  <p:slideViewPr>
    <p:cSldViewPr>
      <p:cViewPr>
        <p:scale>
          <a:sx n="76" d="100"/>
          <a:sy n="76" d="100"/>
        </p:scale>
        <p:origin x="-824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49B2C-EB43-1D4F-A59D-B6A748DE3A05}" type="datetimeFigureOut">
              <a:rPr lang="en-US" smtClean="0"/>
              <a:t>6/3/20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9176-ED07-224C-997D-E350808F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8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39176-ED07-224C-997D-E350808F01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28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39176-ED07-224C-997D-E350808F01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36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39176-ED07-224C-997D-E350808F01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3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3951D9-66B4-E748-BF5C-8D1C4EA43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2BB2752-BDA7-9948-B708-5F480CF29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DA2AE51-D2D6-9946-BEB5-C4374A12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F97A-2E90-CB47-972D-B9BEB1E06DDB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97D7C2-EB7A-314B-B8FE-AE2BA013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85A53D-03F0-F049-804A-38F2017A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C083-E80C-C04F-B31E-8481AF57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6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30B4FA-8888-A14F-BDB8-138DA80D5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2339AFA-C6F9-574C-85FD-EB515E0F1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04E44E-9A43-9C48-9CE4-89809920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F97A-2E90-CB47-972D-B9BEB1E06DDB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47A886-20B2-0C47-9580-C22B0CCD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7FFE73-6035-3040-93EE-CB98171D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C083-E80C-C04F-B31E-8481AF57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6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7E7F75F-4316-684B-9DCE-989976F89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71632CA-C179-8341-869D-82F4DA689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F40F17-D9BB-2441-A51C-EAAD4214A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F97A-2E90-CB47-972D-B9BEB1E06DDB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E06C7B-210A-C441-94D4-B7F347AAC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02E011-116E-314F-8153-67CD0479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C083-E80C-C04F-B31E-8481AF57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12E81E-03C6-0D44-B4ED-1D3DA4FFE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5BEC168-0E35-E24E-9FDB-F20BFD8B0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298E5E-C2F3-0945-858C-1478CE5EF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6026-1F89-2243-9734-4DDBB9995B3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D82987-9DCC-914A-90A0-C430465D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E0CE8A-EDE0-E04A-8F81-6374E66E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26A8-690E-B14D-945C-4A4D2BA6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91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82815A-6F72-8646-9A3D-960D03B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22DA2E-BA11-9E47-87A8-CC39CB96F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4C36FFB-E950-4044-A88C-FFE080F5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6026-1F89-2243-9734-4DDBB9995B3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BF15DB-FC89-FF40-81C0-C0134EF5D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FA797C-2DD1-AA40-A2C5-B0C5D6525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26A8-690E-B14D-945C-4A4D2BA6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88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1CE552-4DA3-4F4F-878D-A9C40EAD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2B7C0AE-7632-054C-916E-A9860BAEE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304632-69FA-5643-A932-8AB5E96B0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6026-1F89-2243-9734-4DDBB9995B3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0620DF2-132A-BF47-AD4A-40CCC232B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669A08-7328-1B4D-ABFB-240005598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26A8-690E-B14D-945C-4A4D2BA6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21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19C09F-1730-D041-92F1-6A4EEA8D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97F7B8-AD64-6E4D-B165-2CCF0D9C6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11620B6-DA83-4243-8CAD-C65CD55FA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FE08DA2-B1C6-5744-A13A-028FCA061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6026-1F89-2243-9734-4DDBB9995B39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DC9D300-CDA4-AD40-A1BE-BDAC425C4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89CA31-610E-6541-BBC8-C35B7EA4B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26A8-690E-B14D-945C-4A4D2BA6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58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9B224F-FBCF-6C4C-BD33-48535D58D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C651120-C50F-1945-9A5F-736FC5FCF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454F2E4-630B-B643-9DE1-D6547F52F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8531F46-A6A6-C247-B36B-93A915CBF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D20B2FD-4A59-FF4A-B884-102B1EE73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BC813E-A760-D640-8608-0A5DFAAF7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6026-1F89-2243-9734-4DDBB9995B39}" type="datetimeFigureOut">
              <a:rPr lang="en-US" smtClean="0"/>
              <a:t>6/3/20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BA62423-F807-164D-8373-46EC63A3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815B3D1-20FF-3947-8BE5-60FE2A76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26A8-690E-B14D-945C-4A4D2BA6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11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FF3719-F79B-EC4F-AE70-510742E57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275F722-B53B-3647-9D47-76D4B6AB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6026-1F89-2243-9734-4DDBB9995B39}" type="datetimeFigureOut">
              <a:rPr lang="en-US" smtClean="0"/>
              <a:t>6/3/20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FC84D9C-D5C4-E24C-86D6-D4C9116DC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A3774E8-CA76-5C4F-8AAC-30A38EDE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26A8-690E-B14D-945C-4A4D2BA6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44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A531868-EE85-704D-8ECC-F6982697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6026-1F89-2243-9734-4DDBB9995B39}" type="datetimeFigureOut">
              <a:rPr lang="en-US" smtClean="0"/>
              <a:t>6/3/20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9C8FA8A-09DE-444C-8211-FC0C0424C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D8B7DA8-BEDD-1B47-8586-C01B6812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26A8-690E-B14D-945C-4A4D2BA6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57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F853EF-86FF-1643-88C0-4F51DE06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AE2852-E885-3943-94CF-BB58B1B41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F1F0725-1A42-D944-AA6E-F278974C2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1F54737-5B81-854B-85E5-6578FAE0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6026-1F89-2243-9734-4DDBB9995B39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2C571D1-A067-7643-A907-95C12527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79213E9-9D9B-D24D-813D-E2CAFC5F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26A8-690E-B14D-945C-4A4D2BA6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9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58DF79-146A-CE40-9706-8AA239249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7ABEE4-C27B-6946-92A4-78CE8C405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3BC543-7935-4548-A2B4-91E8423FA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F97A-2E90-CB47-972D-B9BEB1E06DDB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F75AA0-257B-A14A-ACF6-CE264803D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F05515-AF37-114F-A07C-5250A3017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C083-E80C-C04F-B31E-8481AF57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658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20847-4B5E-004C-AFF2-BDE8B5E71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82F1D4E-5745-C148-9297-5D2FB2C07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EEA51CB-8394-3B4F-B963-0EC1BCABC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D7D7395-7403-6049-ACF5-275603F72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6026-1F89-2243-9734-4DDBB9995B39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AAB3A70-7DB9-0346-9CBC-73CFCA429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E268468-5468-F34B-8D0B-583C10A44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26A8-690E-B14D-945C-4A4D2BA6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58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06D7E7-4307-F342-8676-19A2AF68C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DA34401-1169-2743-93A5-06F308752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BC8A25-0A83-314F-BEAB-E4FACB625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6026-1F89-2243-9734-4DDBB9995B3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FB59FA8-2D6D-564F-86DE-9608D2564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5F0BB1-4AD8-5A45-AE15-B91A5D940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26A8-690E-B14D-945C-4A4D2BA6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89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DBC57EB-F9AD-FA40-B7A9-5C74270B9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D72BDE-083C-2C4B-83F1-CC69BA083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F0AE1E-6C49-6A41-9BBE-AA484460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6026-1F89-2243-9734-4DDBB9995B3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093BE5-1F65-AD44-83DA-E31189411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97EB3A-E45D-F04C-9641-AD4AEE30D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26A8-690E-B14D-945C-4A4D2BA6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0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2E6AE2-587E-2D40-9378-2D6B6EE6E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65E88B3-299F-964A-8CB3-C070A0D04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FC519E-DB52-8A42-B382-66AA28317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F97A-2E90-CB47-972D-B9BEB1E06DDB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6ACF59-303F-024A-8057-6F91AFAC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DA3B2A-E7AF-774B-8D93-B59BA0F8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C083-E80C-C04F-B31E-8481AF57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0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2FD771-9496-3549-9131-2AFBBFF07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A6526B-F7AE-4F4C-A170-A2A02BC6E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B5E7033-88DF-D243-A66E-F0D341410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F5A947-4DD2-F64B-B31E-5DFAD7793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F97A-2E90-CB47-972D-B9BEB1E06DDB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1F24FEC-8D3A-DB4B-9652-B86D31FA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2D866B-DD7F-CF48-BB13-C45654D6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C083-E80C-C04F-B31E-8481AF57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9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277117-9565-5241-B472-830B024FB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7A95E02-DB9D-CB43-9243-25FE95782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EA2E530-C3C0-A546-BF78-E66204E53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0CEDE0D-638F-954F-8D85-9D5CF5F18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5DE106D-AFFB-D54B-ACE4-EA6082374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032795E-635C-7640-9A69-0BDB26A16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F97A-2E90-CB47-972D-B9BEB1E06DDB}" type="datetimeFigureOut">
              <a:rPr lang="en-US" smtClean="0"/>
              <a:t>6/3/20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C85DEC8-D753-7444-A5E9-04CB7AC11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2AB6477-FA36-404E-9DB8-87DAE6EA0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C083-E80C-C04F-B31E-8481AF57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510AD0-9E3F-1C44-B323-AFE0CE4C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3724C8A-16BC-274F-BB98-77C156BC3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F97A-2E90-CB47-972D-B9BEB1E06DDB}" type="datetimeFigureOut">
              <a:rPr lang="en-US" smtClean="0"/>
              <a:t>6/3/20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70AAEC3-4963-1D44-8B90-C00B31205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D607EFE-2596-5B4E-9C1D-FBBF5ECDE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C083-E80C-C04F-B31E-8481AF57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2ADFB56-6A54-8E49-A281-D65E587B8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F97A-2E90-CB47-972D-B9BEB1E06DDB}" type="datetimeFigureOut">
              <a:rPr lang="en-US" smtClean="0"/>
              <a:t>6/3/20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F4C49F1-488C-3947-96C2-8C5D10227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9B6496C-0435-E542-9F5A-64019FE8A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C083-E80C-C04F-B31E-8481AF57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0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6C743A-A2E7-DA41-B1C2-6EB8E0FEC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167681-EA61-4542-92BF-2A45366B9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CB0A92-8904-8A43-95C7-9ACAE9EB0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84E00D0-24D9-DC44-8D49-B586656CC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F97A-2E90-CB47-972D-B9BEB1E06DDB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6EB8CB4-C653-744C-8B7E-3A2231E5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88A4C2B-0065-A642-B273-01DBC95C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C083-E80C-C04F-B31E-8481AF57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3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5292BA-986D-134E-9174-5AC53117C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F88A11E-81B1-DD43-A91B-4265325A5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E74D9D3-4AC0-1B48-950D-AE3F70EA7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CA139E5-ABC8-3E4C-9ECA-68B9C059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F97A-2E90-CB47-972D-B9BEB1E06DDB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31ED64-3AC9-B146-9032-6900AB87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82AF42-F92F-0148-A850-6089C04ED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C083-E80C-C04F-B31E-8481AF57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6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13BCB7E-0FC4-884D-BA69-F9CD65BD9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8E29A6-EBED-AC4E-9D1A-710045A8C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FE1CF4-F4C2-E940-BABA-934F89B10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BF97A-2E90-CB47-972D-B9BEB1E06DDB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82EFCF-8012-1041-993D-E45B4AB47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C3E775-A625-FD4D-B3E9-70C9B4F232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C083-E80C-C04F-B31E-8481AF57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75000"/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8F7081B-C10E-9547-B868-5C499B70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A0F36BC-F654-F941-BD76-8B7DDF8CB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122556-7124-7849-92C9-5AF634025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46026-1F89-2243-9734-4DDBB9995B3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3EC228F-1D58-9442-B96E-6A626B014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F4F2A31-0A2B-7542-9DC3-664FF2951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26A8-690E-B14D-945C-4A4D2BA6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0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BE7EF9-2314-7647-ACED-5B1C14A7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r>
              <a:rPr lang="en-CA" sz="4400" b="1" dirty="0">
                <a:solidFill>
                  <a:srgbClr val="FFFF00"/>
                </a:solidFill>
              </a:rPr>
              <a:t>Management of Autoimmune Liver Disease During COVID-19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6A74156-D5E3-174E-98AD-22195AF99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bg1"/>
                </a:solidFill>
              </a:rPr>
              <a:t>Kelly W. Burak, MD, FRCPC, MSc (Epid)</a:t>
            </a:r>
          </a:p>
          <a:p>
            <a:r>
              <a:rPr lang="en-CA" sz="2800" dirty="0">
                <a:solidFill>
                  <a:schemeClr val="bg1"/>
                </a:solidFill>
              </a:rPr>
              <a:t>Professor, Departments of Medicine &amp; Oncology</a:t>
            </a:r>
          </a:p>
          <a:p>
            <a:r>
              <a:rPr lang="en-CA" sz="2800" dirty="0">
                <a:solidFill>
                  <a:schemeClr val="bg1"/>
                </a:solidFill>
              </a:rPr>
              <a:t>University of Calgary, Calgary, AB, Canada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609600"/>
            <a:ext cx="3862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LIVER CO-MORBIDITIES AND COVID-19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E9D5954F-52FD-A944-9644-0304A03944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914900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0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72A425-0174-6C45-B50E-920924868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  <a:latin typeface="+mn-lt"/>
              </a:rPr>
              <a:t>Autoimmune Hepatitis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A9A990-B101-FA4D-8336-775350E58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Diagnosis during pandemic</a:t>
            </a: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Best to avoid liver biopsy during pandemic -&gt; empiric therapy</a:t>
            </a:r>
            <a:r>
              <a:rPr lang="en-CA" sz="2800" baseline="30000" dirty="0">
                <a:solidFill>
                  <a:schemeClr val="bg1"/>
                </a:solidFill>
              </a:rPr>
              <a:t>1</a:t>
            </a:r>
            <a:endParaRPr lang="en-CA" sz="2800" dirty="0">
              <a:solidFill>
                <a:schemeClr val="bg1"/>
              </a:solidFill>
            </a:endParaRP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Do NOT assume elevated ALT is a disease flare without biopsy</a:t>
            </a:r>
            <a:r>
              <a:rPr lang="en-CA" sz="2800" baseline="30000" dirty="0">
                <a:solidFill>
                  <a:schemeClr val="bg1"/>
                </a:solidFill>
              </a:rPr>
              <a:t>2</a:t>
            </a:r>
            <a:endParaRPr lang="en-CA" sz="2800" dirty="0">
              <a:solidFill>
                <a:schemeClr val="bg1"/>
              </a:solidFill>
            </a:endParaRPr>
          </a:p>
          <a:p>
            <a:r>
              <a:rPr lang="en-CA" sz="3200" dirty="0">
                <a:solidFill>
                  <a:schemeClr val="bg1"/>
                </a:solidFill>
              </a:rPr>
              <a:t>Immunosuppressed patients may be at higher risk of infection</a:t>
            </a:r>
            <a:r>
              <a:rPr lang="en-CA" sz="3200" baseline="30000" dirty="0">
                <a:solidFill>
                  <a:schemeClr val="bg1"/>
                </a:solidFill>
              </a:rPr>
              <a:t>2,3</a:t>
            </a:r>
            <a:endParaRPr lang="en-CA" sz="3200" dirty="0">
              <a:solidFill>
                <a:schemeClr val="bg1"/>
              </a:solidFill>
            </a:endParaRP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Symptomatic patient should have priority for testing</a:t>
            </a: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Do NOT reduce immunosuppression in </a:t>
            </a:r>
            <a:r>
              <a:rPr lang="en-CA" sz="2800" dirty="0" smtClean="0">
                <a:solidFill>
                  <a:schemeClr val="bg1"/>
                </a:solidFill>
              </a:rPr>
              <a:t>an attempt </a:t>
            </a:r>
            <a:r>
              <a:rPr lang="en-CA" sz="2800" dirty="0">
                <a:solidFill>
                  <a:schemeClr val="bg1"/>
                </a:solidFill>
              </a:rPr>
              <a:t>to reduce risk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0200" y="57150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1. </a:t>
            </a:r>
            <a:r>
              <a:rPr lang="en-US" dirty="0" err="1">
                <a:solidFill>
                  <a:schemeClr val="bg1"/>
                </a:solidFill>
              </a:rPr>
              <a:t>Lleo</a:t>
            </a:r>
            <a:r>
              <a:rPr lang="en-US" dirty="0">
                <a:solidFill>
                  <a:schemeClr val="bg1"/>
                </a:solidFill>
              </a:rPr>
              <a:t> A,  J </a:t>
            </a:r>
            <a:r>
              <a:rPr lang="en-US" dirty="0" err="1">
                <a:solidFill>
                  <a:schemeClr val="bg1"/>
                </a:solidFill>
              </a:rPr>
              <a:t>Hepatol</a:t>
            </a:r>
            <a:r>
              <a:rPr lang="en-US" dirty="0">
                <a:solidFill>
                  <a:schemeClr val="bg1"/>
                </a:solidFill>
              </a:rPr>
              <a:t> 2020; 2. Fix OK, </a:t>
            </a:r>
            <a:r>
              <a:rPr lang="en-US" dirty="0" err="1">
                <a:solidFill>
                  <a:schemeClr val="bg1"/>
                </a:solidFill>
              </a:rPr>
              <a:t>Hepatology</a:t>
            </a:r>
            <a:r>
              <a:rPr lang="en-US" dirty="0">
                <a:solidFill>
                  <a:schemeClr val="bg1"/>
                </a:solidFill>
              </a:rPr>
              <a:t> 2020; 3. </a:t>
            </a:r>
            <a:r>
              <a:rPr lang="en-US" dirty="0" err="1">
                <a:solidFill>
                  <a:schemeClr val="bg1"/>
                </a:solidFill>
              </a:rPr>
              <a:t>Boettler</a:t>
            </a:r>
            <a:r>
              <a:rPr lang="en-US" dirty="0">
                <a:solidFill>
                  <a:schemeClr val="bg1"/>
                </a:solidFill>
              </a:rPr>
              <a:t> T,  J </a:t>
            </a:r>
            <a:r>
              <a:rPr lang="en-US" dirty="0" err="1">
                <a:solidFill>
                  <a:schemeClr val="bg1"/>
                </a:solidFill>
              </a:rPr>
              <a:t>Hepatol</a:t>
            </a:r>
            <a:r>
              <a:rPr lang="en-US" dirty="0">
                <a:solidFill>
                  <a:schemeClr val="bg1"/>
                </a:solidFill>
              </a:rPr>
              <a:t> 2020.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34512AF4-2870-C044-B6DA-9C34352A3E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1200"/>
            <a:ext cx="8763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7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1EDC83-37E5-274B-BFAD-88080C5AA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rgbClr val="FFFF00"/>
                </a:solidFill>
                <a:latin typeface="+mn-lt"/>
              </a:rPr>
              <a:t>Are immunosuppressed patient at increased risk 			for more severe COVID-19?</a:t>
            </a:r>
            <a:endParaRPr lang="en-US" sz="4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1A58419-9011-B64C-9D6A-ED11A6CAC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7162 confirmed cases in USA</a:t>
            </a:r>
            <a:r>
              <a:rPr lang="en-CA" sz="3200" baseline="30000" dirty="0">
                <a:solidFill>
                  <a:schemeClr val="bg1"/>
                </a:solidFill>
              </a:rPr>
              <a:t>4</a:t>
            </a:r>
            <a:endParaRPr lang="en-CA" sz="3200" dirty="0">
              <a:solidFill>
                <a:schemeClr val="bg1"/>
              </a:solidFill>
            </a:endParaRP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6% hospitalized and 9% ICU patients were on immunosuppression</a:t>
            </a:r>
          </a:p>
          <a:p>
            <a:r>
              <a:rPr lang="en-CA" sz="3200" dirty="0">
                <a:solidFill>
                  <a:schemeClr val="bg1"/>
                </a:solidFill>
              </a:rPr>
              <a:t>Does NOT appear that immunosuppressed patients are at increased risk of more severe pulmonary disease (ARDS)</a:t>
            </a:r>
            <a:r>
              <a:rPr lang="en-CA" sz="3200" baseline="30000" dirty="0">
                <a:solidFill>
                  <a:schemeClr val="bg1"/>
                </a:solidFill>
              </a:rPr>
              <a:t>5</a:t>
            </a:r>
            <a:endParaRPr lang="en-CA" sz="3200" dirty="0">
              <a:solidFill>
                <a:schemeClr val="bg1"/>
              </a:solidFill>
            </a:endParaRPr>
          </a:p>
          <a:p>
            <a:r>
              <a:rPr lang="en-CA" sz="3200" dirty="0">
                <a:solidFill>
                  <a:schemeClr val="bg1"/>
                </a:solidFill>
              </a:rPr>
              <a:t>ICU patients may get cytokine storm (similar to HLH)</a:t>
            </a: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High ferritin, increased IL-6</a:t>
            </a:r>
          </a:p>
          <a:p>
            <a:r>
              <a:rPr lang="en-CA" sz="3200" dirty="0">
                <a:solidFill>
                  <a:schemeClr val="bg1"/>
                </a:solidFill>
              </a:rPr>
              <a:t>Corticosteroids NOT recommended as they may exacerbate lung injury</a:t>
            </a:r>
            <a:r>
              <a:rPr lang="en-CA" sz="3200" baseline="30000" dirty="0">
                <a:solidFill>
                  <a:schemeClr val="bg1"/>
                </a:solidFill>
              </a:rPr>
              <a:t>6</a:t>
            </a:r>
            <a:endParaRPr lang="en-CA" sz="3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2600" y="57912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4. MMWR </a:t>
            </a:r>
            <a:r>
              <a:rPr lang="en-US" dirty="0" err="1">
                <a:solidFill>
                  <a:schemeClr val="bg1"/>
                </a:solidFill>
              </a:rPr>
              <a:t>Morb</a:t>
            </a:r>
            <a:r>
              <a:rPr lang="en-US" dirty="0">
                <a:solidFill>
                  <a:schemeClr val="bg1"/>
                </a:solidFill>
              </a:rPr>
              <a:t> Mortal </a:t>
            </a:r>
            <a:r>
              <a:rPr lang="en-US" dirty="0" err="1">
                <a:solidFill>
                  <a:schemeClr val="bg1"/>
                </a:solidFill>
              </a:rPr>
              <a:t>Wkly</a:t>
            </a:r>
            <a:r>
              <a:rPr lang="en-US" dirty="0">
                <a:solidFill>
                  <a:schemeClr val="bg1"/>
                </a:solidFill>
              </a:rPr>
              <a:t> Rep. 2020;69:382-6; 5. </a:t>
            </a:r>
            <a:r>
              <a:rPr lang="en-US" dirty="0" err="1">
                <a:solidFill>
                  <a:schemeClr val="bg1"/>
                </a:solidFill>
              </a:rPr>
              <a:t>D'Antiga</a:t>
            </a:r>
            <a:r>
              <a:rPr lang="en-US" dirty="0">
                <a:solidFill>
                  <a:schemeClr val="bg1"/>
                </a:solidFill>
              </a:rPr>
              <a:t> L, Liver </a:t>
            </a:r>
            <a:r>
              <a:rPr lang="en-US" dirty="0" err="1">
                <a:solidFill>
                  <a:schemeClr val="bg1"/>
                </a:solidFill>
              </a:rPr>
              <a:t>Transpl</a:t>
            </a:r>
            <a:r>
              <a:rPr lang="en-US" dirty="0">
                <a:solidFill>
                  <a:schemeClr val="bg1"/>
                </a:solidFill>
              </a:rPr>
              <a:t>. 2020; 6. Mehta P, Lancet 2020.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00FC977-3A54-DC4F-977C-1AECD54F49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21168"/>
            <a:ext cx="646332" cy="64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2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F8549F-1B4A-2A45-A12B-7C00F441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  <a:latin typeface="+mn-lt"/>
              </a:rPr>
              <a:t>What if </a:t>
            </a:r>
            <a:r>
              <a:rPr lang="en-CA" dirty="0" smtClean="0">
                <a:solidFill>
                  <a:srgbClr val="FFFF00"/>
                </a:solidFill>
                <a:latin typeface="+mn-lt"/>
              </a:rPr>
              <a:t>an AIH </a:t>
            </a:r>
            <a:r>
              <a:rPr lang="en-CA" dirty="0">
                <a:solidFill>
                  <a:srgbClr val="FFFF00"/>
                </a:solidFill>
                <a:latin typeface="+mn-lt"/>
              </a:rPr>
              <a:t>patient gets COVID-19?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503ED5-D4F8-CB4B-ABA2-BDEA45D2C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Avoid high doses of prednisone</a:t>
            </a:r>
            <a:r>
              <a:rPr lang="en-CA" sz="3200" baseline="30000" dirty="0">
                <a:solidFill>
                  <a:schemeClr val="bg1"/>
                </a:solidFill>
              </a:rPr>
              <a:t>2,3</a:t>
            </a:r>
            <a:endParaRPr lang="en-CA" sz="3200" dirty="0">
              <a:solidFill>
                <a:schemeClr val="bg1"/>
              </a:solidFill>
            </a:endParaRP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Lower the dose of corticosteroids</a:t>
            </a: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May need stress doses in ICU to avoid adrenal insufficiency</a:t>
            </a:r>
          </a:p>
          <a:p>
            <a:endParaRPr lang="en-CA" sz="3200" dirty="0">
              <a:solidFill>
                <a:schemeClr val="bg1"/>
              </a:solidFill>
            </a:endParaRPr>
          </a:p>
          <a:p>
            <a:r>
              <a:rPr lang="en-CA" sz="3200" dirty="0">
                <a:solidFill>
                  <a:schemeClr val="bg1"/>
                </a:solidFill>
              </a:rPr>
              <a:t>SARS-CoV-2 may cause lymphopenia</a:t>
            </a:r>
            <a:r>
              <a:rPr lang="en-CA" sz="3200" baseline="30000" dirty="0">
                <a:solidFill>
                  <a:schemeClr val="bg1"/>
                </a:solidFill>
              </a:rPr>
              <a:t>2</a:t>
            </a:r>
            <a:endParaRPr lang="en-CA" sz="3200" dirty="0">
              <a:solidFill>
                <a:schemeClr val="bg1"/>
              </a:solidFill>
            </a:endParaRP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If fever or worsening respiratory status may need to lower dose of azathioprine or mycophenolate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594360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2.Fix OK, </a:t>
            </a:r>
            <a:r>
              <a:rPr lang="en-US" dirty="0" err="1">
                <a:solidFill>
                  <a:schemeClr val="bg1"/>
                </a:solidFill>
              </a:rPr>
              <a:t>Hepatology</a:t>
            </a:r>
            <a:r>
              <a:rPr lang="en-US" dirty="0">
                <a:solidFill>
                  <a:schemeClr val="bg1"/>
                </a:solidFill>
              </a:rPr>
              <a:t> 2020; 3. </a:t>
            </a:r>
            <a:r>
              <a:rPr lang="en-US" dirty="0" err="1">
                <a:solidFill>
                  <a:schemeClr val="bg1"/>
                </a:solidFill>
              </a:rPr>
              <a:t>Boettler</a:t>
            </a:r>
            <a:r>
              <a:rPr lang="en-US" dirty="0">
                <a:solidFill>
                  <a:schemeClr val="bg1"/>
                </a:solidFill>
              </a:rPr>
              <a:t> T, J </a:t>
            </a:r>
            <a:r>
              <a:rPr lang="en-US" dirty="0" err="1">
                <a:solidFill>
                  <a:schemeClr val="bg1"/>
                </a:solidFill>
              </a:rPr>
              <a:t>Hepatol</a:t>
            </a:r>
            <a:r>
              <a:rPr lang="en-US" dirty="0">
                <a:solidFill>
                  <a:schemeClr val="bg1"/>
                </a:solidFill>
              </a:rPr>
              <a:t> 2020.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EFE24E9A-B000-7840-BB82-5897D43633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3087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7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92CD9D-6991-8D46-BDCC-B4E47E664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6906"/>
          </a:xfrm>
        </p:spPr>
        <p:txBody>
          <a:bodyPr>
            <a:normAutofit fontScale="90000"/>
          </a:bodyPr>
          <a:lstStyle/>
          <a:p>
            <a:r>
              <a:rPr lang="en-CA" dirty="0">
                <a:solidFill>
                  <a:srgbClr val="FFFF00"/>
                </a:solidFill>
                <a:latin typeface="+mn-lt"/>
              </a:rPr>
              <a:t>Cholestatic Liver Diseases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916978-AB40-ED4A-A81A-F9521B7B1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896600" cy="4729163"/>
          </a:xfrm>
        </p:spPr>
        <p:txBody>
          <a:bodyPr>
            <a:no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Impact of COVID-19 is not clear (7)</a:t>
            </a:r>
          </a:p>
          <a:p>
            <a:r>
              <a:rPr lang="en-CA" sz="3200" dirty="0">
                <a:solidFill>
                  <a:schemeClr val="bg1"/>
                </a:solidFill>
              </a:rPr>
              <a:t>PBC patients </a:t>
            </a: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Should continue therapy (e.g. UDCA, OCA, </a:t>
            </a:r>
            <a:r>
              <a:rPr lang="en-CA" sz="2800" dirty="0" err="1">
                <a:solidFill>
                  <a:schemeClr val="bg1"/>
                </a:solidFill>
              </a:rPr>
              <a:t>bezafibrate</a:t>
            </a:r>
            <a:r>
              <a:rPr lang="en-CA" sz="2800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Cirrhotics can delay HCC surveillance</a:t>
            </a: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Non-selective beta-blockers preferred to endoscopy for varices (8)</a:t>
            </a:r>
          </a:p>
          <a:p>
            <a:r>
              <a:rPr lang="en-CA" sz="3200" dirty="0">
                <a:solidFill>
                  <a:schemeClr val="bg1"/>
                </a:solidFill>
              </a:rPr>
              <a:t>PSC patients</a:t>
            </a: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Use MRI/MRCP only if likely to change management</a:t>
            </a: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Fever / worse liver tests should NOT be assumed to be COVID-19</a:t>
            </a:r>
          </a:p>
          <a:p>
            <a:pPr lvl="1"/>
            <a:r>
              <a:rPr lang="en-CA" sz="2800" dirty="0">
                <a:solidFill>
                  <a:schemeClr val="bg1"/>
                </a:solidFill>
              </a:rPr>
              <a:t>Obtain blood cultures, IV antibiotics +/- ERCP</a:t>
            </a:r>
          </a:p>
        </p:txBody>
      </p:sp>
      <p:sp>
        <p:nvSpPr>
          <p:cNvPr id="4" name="Rectangle 3"/>
          <p:cNvSpPr/>
          <p:nvPr/>
        </p:nvSpPr>
        <p:spPr>
          <a:xfrm>
            <a:off x="3200400" y="624840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7. Zhang C, Lancet </a:t>
            </a:r>
            <a:r>
              <a:rPr lang="en-US" dirty="0" err="1">
                <a:solidFill>
                  <a:schemeClr val="bg1"/>
                </a:solidFill>
              </a:rPr>
              <a:t>Gastroenterol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Hepatol</a:t>
            </a:r>
            <a:r>
              <a:rPr lang="en-US" dirty="0">
                <a:solidFill>
                  <a:schemeClr val="bg1"/>
                </a:solidFill>
              </a:rPr>
              <a:t> 2020; 8. </a:t>
            </a:r>
            <a:r>
              <a:rPr lang="en-US" dirty="0" err="1">
                <a:solidFill>
                  <a:schemeClr val="bg1"/>
                </a:solidFill>
              </a:rPr>
              <a:t>Congly</a:t>
            </a:r>
            <a:r>
              <a:rPr lang="en-US" dirty="0">
                <a:solidFill>
                  <a:schemeClr val="bg1"/>
                </a:solidFill>
              </a:rPr>
              <a:t> SE, Can Liver J 2020 (in press).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40D76F5D-29B8-F84A-A74C-BE4CBED4CA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5812632"/>
            <a:ext cx="8001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117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406</Words>
  <Application>Microsoft Macintosh PowerPoint</Application>
  <PresentationFormat>Custom</PresentationFormat>
  <Paragraphs>43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Management of Autoimmune Liver Disease During COVID-19</vt:lpstr>
      <vt:lpstr>Autoimmune Hepatitis</vt:lpstr>
      <vt:lpstr>Are immunosuppressed patient at increased risk    for more severe COVID-19?</vt:lpstr>
      <vt:lpstr>What if an AIH patient gets COVID-19?</vt:lpstr>
      <vt:lpstr>Cholestatic Liver Diseases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Autoimmune Liver Disease During COVID-19</dc:title>
  <dc:creator>Kelly Burak</dc:creator>
  <cp:lastModifiedBy>Cihan Yurdaydin</cp:lastModifiedBy>
  <cp:revision>16</cp:revision>
  <dcterms:created xsi:type="dcterms:W3CDTF">2020-04-26T16:19:03Z</dcterms:created>
  <dcterms:modified xsi:type="dcterms:W3CDTF">2020-06-03T02:17:33Z</dcterms:modified>
</cp:coreProperties>
</file>